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90" r:id="rId2"/>
    <p:sldId id="256" r:id="rId3"/>
    <p:sldId id="288" r:id="rId4"/>
    <p:sldId id="28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3" r:id="rId16"/>
    <p:sldId id="267" r:id="rId17"/>
    <p:sldId id="268" r:id="rId18"/>
    <p:sldId id="269" r:id="rId19"/>
    <p:sldId id="270" r:id="rId20"/>
    <p:sldId id="274" r:id="rId21"/>
    <p:sldId id="271" r:id="rId22"/>
    <p:sldId id="272" r:id="rId23"/>
    <p:sldId id="275" r:id="rId24"/>
    <p:sldId id="276" r:id="rId25"/>
    <p:sldId id="277" r:id="rId26"/>
    <p:sldId id="278" r:id="rId27"/>
    <p:sldId id="279" r:id="rId28"/>
    <p:sldId id="291" r:id="rId29"/>
    <p:sldId id="280" r:id="rId30"/>
    <p:sldId id="281" r:id="rId31"/>
    <p:sldId id="282" r:id="rId32"/>
    <p:sldId id="292" r:id="rId33"/>
    <p:sldId id="293" r:id="rId34"/>
    <p:sldId id="294" r:id="rId35"/>
    <p:sldId id="283" r:id="rId36"/>
    <p:sldId id="284" r:id="rId37"/>
    <p:sldId id="285" r:id="rId38"/>
    <p:sldId id="286" r:id="rId39"/>
    <p:sldId id="295" r:id="rId40"/>
    <p:sldId id="304" r:id="rId41"/>
    <p:sldId id="296" r:id="rId42"/>
    <p:sldId id="297" r:id="rId43"/>
    <p:sldId id="298" r:id="rId44"/>
    <p:sldId id="299" r:id="rId45"/>
    <p:sldId id="305" r:id="rId46"/>
    <p:sldId id="302" r:id="rId47"/>
    <p:sldId id="303" r:id="rId48"/>
    <p:sldId id="300" r:id="rId49"/>
    <p:sldId id="287" r:id="rId50"/>
    <p:sldId id="306" r:id="rId51"/>
    <p:sldId id="307" r:id="rId52"/>
    <p:sldId id="309" r:id="rId53"/>
    <p:sldId id="314" r:id="rId54"/>
    <p:sldId id="313" r:id="rId55"/>
    <p:sldId id="308" r:id="rId56"/>
    <p:sldId id="310" r:id="rId57"/>
    <p:sldId id="311" r:id="rId58"/>
    <p:sldId id="312" r:id="rId59"/>
    <p:sldId id="315" r:id="rId60"/>
    <p:sldId id="318" r:id="rId61"/>
    <p:sldId id="319" r:id="rId62"/>
    <p:sldId id="316" r:id="rId63"/>
    <p:sldId id="317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E1415-A1E3-4D2E-B996-7C4E9479B712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610954-5274-4E31-827C-2122F3824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77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610954-5274-4E31-827C-2122F38248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		</a:t>
            </a:r>
          </a:p>
          <a:p>
            <a:pPr>
              <a:buNone/>
            </a:pPr>
            <a:r>
              <a:rPr lang="en-US" b="1" dirty="0" smtClean="0"/>
              <a:t>                         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90600"/>
            <a:ext cx="8876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ENTITY-RELATIONSHIP MODEL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03294" y="3581400"/>
            <a:ext cx="853573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PREPARED BY:-</a:t>
            </a:r>
          </a:p>
          <a:p>
            <a:pPr algn="ctr">
              <a:buNone/>
            </a:pPr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						SNEHA PADHIAR</a:t>
            </a:r>
            <a:endParaRPr lang="en-US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ENTIY IS…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1828800"/>
            <a:ext cx="2233613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1676400"/>
            <a:ext cx="25146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3600" y="1676400"/>
            <a:ext cx="3048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153400" cy="5867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ATTTRIBUTE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381000"/>
            <a:ext cx="8153400" cy="59436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ATTTRIBUTE TYPES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ATTTRIBUTE TYPES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1896269"/>
            <a:ext cx="83820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ATTRIBUTE REPRESENTATION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37984" y="1600201"/>
            <a:ext cx="6268032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RELATIONSHIPS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1443" y="1600200"/>
            <a:ext cx="764111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51689" y="609600"/>
            <a:ext cx="7840621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533400"/>
            <a:ext cx="7324311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85800"/>
            <a:ext cx="7696199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RELATIONSHIP SETS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82652" y="1600200"/>
            <a:ext cx="637869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E-R NOTATIONS</a:t>
            </a:r>
            <a:endParaRPr 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867694"/>
            <a:ext cx="66484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47800" y="533400"/>
            <a:ext cx="6290853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924800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1"/>
            <a:ext cx="7724775" cy="537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0" y="609600"/>
            <a:ext cx="7571737" cy="544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00428" y="762000"/>
            <a:ext cx="7710172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574" y="533400"/>
            <a:ext cx="78962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533400" y="2971800"/>
            <a:ext cx="8229600" cy="762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z="10000" dirty="0" smtClean="0"/>
              <a:t> CONSTRAINTS</a:t>
            </a:r>
            <a:endParaRPr lang="en-US" sz="10000" dirty="0"/>
          </a:p>
        </p:txBody>
      </p:sp>
      <p:sp>
        <p:nvSpPr>
          <p:cNvPr id="5" name="TextBox 4"/>
          <p:cNvSpPr txBox="1"/>
          <p:nvPr/>
        </p:nvSpPr>
        <p:spPr>
          <a:xfrm>
            <a:off x="3886200" y="42672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MAPPING CONSTRAINTS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/>
              <a:t>PARTICIPATION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CARDINALITY CONSTRAINTS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144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839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09637" y="381000"/>
            <a:ext cx="7472363" cy="5720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87" y="457200"/>
            <a:ext cx="7758113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6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Total Participation:</a:t>
            </a:r>
          </a:p>
          <a:p>
            <a:pPr marL="0" indent="0">
              <a:buNone/>
            </a:pPr>
            <a:r>
              <a:rPr lang="en-US" dirty="0" smtClean="0"/>
              <a:t>		</a:t>
            </a:r>
            <a:r>
              <a:rPr lang="en-US" sz="2000" dirty="0" smtClean="0"/>
              <a:t>The Participation of an entity set E in a Relationship set R is Said to be Total if every entity in E Participates in at least one Relationship in R.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Partial Participation: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If only Some Entities in E participates in Relationships in R, The participation of entity set E in Relationship R is said to be partial.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Ex: we expect that every loan entity to be related to at least one customer through the borrower relationship,therefor, the participation of loan in the relationship set Borrower is </a:t>
            </a:r>
            <a:r>
              <a:rPr lang="en-US" sz="2000" b="1" u="sng" dirty="0" smtClean="0">
                <a:solidFill>
                  <a:srgbClr val="0070C0"/>
                </a:solidFill>
              </a:rPr>
              <a:t>TOTAL.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Ex: While, a bank customer may or may not have a loan. Therefore, the participation of customer in the Borrower relationship is </a:t>
            </a:r>
            <a:r>
              <a:rPr lang="en-US" sz="2000" b="1" u="sng" dirty="0" smtClean="0">
                <a:solidFill>
                  <a:srgbClr val="0070C0"/>
                </a:solidFill>
              </a:rPr>
              <a:t>PARTIAL.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2857500"/>
            <a:ext cx="8229600" cy="1143000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42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7848600" cy="551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305800" cy="566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533400"/>
            <a:ext cx="7924800" cy="559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001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668963"/>
          </a:xfrm>
        </p:spPr>
        <p:txBody>
          <a:bodyPr>
            <a:normAutofit/>
          </a:bodyPr>
          <a:lstStyle/>
          <a:p>
            <a:r>
              <a:rPr lang="en-US" dirty="0"/>
              <a:t>Weak Entity Type 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A weak entity is one whose existence is dependent on some other entity type 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/>
              <a:t>Sometimes referred to as child, dependent or subordinate </a:t>
            </a:r>
            <a:r>
              <a:rPr lang="en-US" dirty="0" smtClean="0"/>
              <a:t>entities.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342900" lvl="2" indent="-342900"/>
            <a:r>
              <a:rPr lang="en-US" sz="3200" dirty="0"/>
              <a:t>Strong Entity </a:t>
            </a:r>
            <a:r>
              <a:rPr lang="en-US" sz="3200" dirty="0" smtClean="0"/>
              <a:t>Type</a:t>
            </a:r>
          </a:p>
          <a:p>
            <a:pPr lvl="2"/>
            <a:r>
              <a:rPr lang="en-US" dirty="0"/>
              <a:t> A strong entity is one whose existence is NOT dependent on some other entity type </a:t>
            </a:r>
          </a:p>
          <a:p>
            <a:pPr lvl="2"/>
            <a:r>
              <a:rPr lang="en-US" dirty="0" smtClean="0"/>
              <a:t>Sometimes </a:t>
            </a:r>
            <a:r>
              <a:rPr lang="en-US" dirty="0"/>
              <a:t>referred to as parent, owner or 2 dominant entities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457200"/>
            <a:ext cx="723900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 </a:t>
            </a:r>
            <a:r>
              <a:rPr lang="en-US" dirty="0" smtClean="0"/>
              <a:t>            </a:t>
            </a:r>
            <a:r>
              <a:rPr lang="en-US" sz="3200" dirty="0" smtClean="0">
                <a:solidFill>
                  <a:srgbClr val="00B050"/>
                </a:solidFill>
              </a:rPr>
              <a:t>EXISTANCE DEPENDENCY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1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90678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33600"/>
            <a:ext cx="8229600" cy="1143000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EXTENDED E-R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4038600"/>
            <a:ext cx="4876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SPECIALIZATION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GENERALIZATION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AGGREGATION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29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Generalization </a:t>
            </a:r>
            <a:r>
              <a:rPr lang="en-US" dirty="0"/>
              <a:t>- the process of defining a general entity type from a collection of specialized entity types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Specialization - the opposite of generalization, since it defines subtypes of the </a:t>
            </a:r>
            <a:r>
              <a:rPr lang="en-US" dirty="0" smtClean="0"/>
              <a:t>super type </a:t>
            </a:r>
            <a:r>
              <a:rPr lang="en-US" dirty="0"/>
              <a:t>and determines the relationship between the two.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6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2" y="685800"/>
            <a:ext cx="8839200" cy="502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20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562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5867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GENERALIZATION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reemamam\enhanced-er-diagram-44-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09600"/>
            <a:ext cx="6934200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3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reemamam\enhanced-er-diagram-54-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04800"/>
            <a:ext cx="6934200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41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AGGREGATION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099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72390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45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00999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21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33400"/>
            <a:ext cx="6324599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6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0"/>
            <a:ext cx="8077200" cy="152400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14800" dirty="0" smtClean="0"/>
              <a:t>E-R DIAGRAM EXAMPLES</a:t>
            </a:r>
          </a:p>
          <a:p>
            <a:pPr marL="0" indent="0">
              <a:buNone/>
            </a:pPr>
            <a:endParaRPr lang="en-US" sz="14800" dirty="0"/>
          </a:p>
          <a:p>
            <a:pPr marL="0" indent="0">
              <a:buNone/>
            </a:pPr>
            <a:endParaRPr lang="en-US" sz="14800" dirty="0"/>
          </a:p>
        </p:txBody>
      </p:sp>
    </p:spTree>
    <p:extLst>
      <p:ext uri="{BB962C8B-B14F-4D97-AF65-F5344CB8AC3E}">
        <p14:creationId xmlns:p14="http://schemas.microsoft.com/office/powerpoint/2010/main" val="25935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762000"/>
            <a:ext cx="8305800" cy="5668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C:\Users\Administrator\Desktop\reemamam\erd-symbo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638300"/>
            <a:ext cx="6261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9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E-R NOTATIONS</a:t>
            </a:r>
            <a:endParaRPr lang="en-US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47775" y="1867694"/>
            <a:ext cx="664845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366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DATA DICTONARY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 data dictionary is a collection of descriptions of the data objects or items in a data model for the benefit of programmers and others who need to refer to them.</a:t>
            </a:r>
          </a:p>
        </p:txBody>
      </p:sp>
      <p:pic>
        <p:nvPicPr>
          <p:cNvPr id="1026" name="Picture 2" descr="C:\Users\Administrator\Desktop\data-dictionary-1-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295525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407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BANKING MANAGEMNET SYSTEM</a:t>
            </a:r>
          </a:p>
          <a:p>
            <a:pPr marL="0" indent="0">
              <a:buNone/>
            </a:pPr>
            <a:r>
              <a:rPr lang="en-US" dirty="0" smtClean="0"/>
              <a:t>TICKET BOOKING SYSTEM</a:t>
            </a:r>
          </a:p>
          <a:p>
            <a:pPr marL="0" indent="0">
              <a:buNone/>
            </a:pPr>
            <a:r>
              <a:rPr lang="en-US" dirty="0" smtClean="0"/>
              <a:t>UNNIVERSITY MANAGEMNET SYSTEM</a:t>
            </a:r>
          </a:p>
          <a:p>
            <a:pPr marL="0" indent="0">
              <a:buNone/>
            </a:pPr>
            <a:r>
              <a:rPr lang="en-US" dirty="0" smtClean="0"/>
              <a:t>LIBRARY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Desktop\reemamam\ERD_Banking_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9154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86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istrator\Desktop\reemamam\Construct+an+E-R+diagram+for+a+banking+sys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istrator\Desktop\reemamam\e-r-diagrams-6-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4582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Administrator\Desktop\reemamam\erd-examples-6-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DESAIGN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of Entity Sets VS Attributes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sz="2400" dirty="0" smtClean="0"/>
              <a:t>employee:-</a:t>
            </a:r>
            <a:r>
              <a:rPr lang="en-US" sz="2400" dirty="0" err="1" smtClean="0"/>
              <a:t>emp_id,emp_no,emp_name,telephone_no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telephone:-</a:t>
            </a:r>
            <a:r>
              <a:rPr lang="en-US" sz="2400" dirty="0" err="1" smtClean="0"/>
              <a:t>telephone_no</a:t>
            </a:r>
            <a:r>
              <a:rPr lang="en-US" sz="2400" dirty="0" smtClean="0"/>
              <a:t>, location(home/office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400" dirty="0" err="1" smtClean="0"/>
              <a:t>Que</a:t>
            </a:r>
            <a:r>
              <a:rPr lang="en-US" sz="2400" dirty="0" smtClean="0"/>
              <a:t> is whether to represent </a:t>
            </a:r>
            <a:r>
              <a:rPr lang="en-US" sz="2400" dirty="0" err="1" smtClean="0"/>
              <a:t>telephone_no</a:t>
            </a:r>
            <a:r>
              <a:rPr lang="en-US" sz="2400" dirty="0" smtClean="0"/>
              <a:t> as attribute or entity?</a:t>
            </a:r>
          </a:p>
          <a:p>
            <a:r>
              <a:rPr lang="en-US" sz="2400" dirty="0"/>
              <a:t> </a:t>
            </a:r>
            <a:r>
              <a:rPr lang="en-US" dirty="0"/>
              <a:t>Use of Entity Sets VS </a:t>
            </a:r>
            <a:r>
              <a:rPr lang="en-US" dirty="0" smtClean="0"/>
              <a:t>Relationship sets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ex:-</a:t>
            </a:r>
            <a:r>
              <a:rPr lang="en-US" sz="2400" dirty="0" err="1" smtClean="0"/>
              <a:t>entity:loan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ex:- relationship: Relationship between customer &amp; branches with </a:t>
            </a:r>
            <a:r>
              <a:rPr lang="en-US" sz="2400" dirty="0" err="1" smtClean="0"/>
              <a:t>loan_no</a:t>
            </a:r>
            <a:r>
              <a:rPr lang="en-US" sz="2400" dirty="0" smtClean="0"/>
              <a:t> &amp; amount as descriptive attribute.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80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QUICK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046365"/>
              </p:ext>
            </p:extLst>
          </p:nvPr>
        </p:nvGraphicFramePr>
        <p:xfrm>
          <a:off x="457200" y="2286000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>
                          <a:solidFill>
                            <a:srgbClr val="0D8619"/>
                          </a:solidFill>
                          <a:effectLst/>
                        </a:rPr>
                        <a:t>A.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Ellipse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B.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Dashed ellipse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C.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Rectangle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>
                          <a:solidFill>
                            <a:srgbClr val="0D8619"/>
                          </a:solidFill>
                          <a:effectLst/>
                        </a:rPr>
                        <a:t>D.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Open Sans"/>
                        </a:rPr>
                        <a:t>Diamond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14400" y="1698548"/>
            <a:ext cx="6858000" cy="4129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 In E-R Diagram relationship type is represented by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657206"/>
              </p:ext>
            </p:extLst>
          </p:nvPr>
        </p:nvGraphicFramePr>
        <p:xfrm>
          <a:off x="457200" y="4495800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>
                          <a:solidFill>
                            <a:srgbClr val="0D8619"/>
                          </a:solidFill>
                          <a:effectLst/>
                        </a:rPr>
                        <a:t>A.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Ellipse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B.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Dashed ellipse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C.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Rectangle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D.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Open Sans"/>
                        </a:rPr>
                        <a:t>Triangle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3969158"/>
            <a:ext cx="6418745" cy="4436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   2)In E-R diagram generalization is represented by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6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165285"/>
              </p:ext>
            </p:extLst>
          </p:nvPr>
        </p:nvGraphicFramePr>
        <p:xfrm>
          <a:off x="152400" y="1711672"/>
          <a:ext cx="8229600" cy="14630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>
                          <a:solidFill>
                            <a:srgbClr val="0D8619"/>
                          </a:solidFill>
                          <a:effectLst/>
                        </a:rPr>
                        <a:t>A.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Cardinality, domain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B.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Open Sans"/>
                        </a:rPr>
                        <a:t>Degree, cardinality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C.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Domain degree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D.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Open Sans"/>
                        </a:rPr>
                        <a:t>Cardinality, degree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400" y="683568"/>
            <a:ext cx="7543800" cy="9669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3)In the relational model, the number of attributes and number of tuples 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iri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 a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relation are termed as __________and ______________respectively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65029"/>
              </p:ext>
            </p:extLst>
          </p:nvPr>
        </p:nvGraphicFramePr>
        <p:xfrm>
          <a:off x="166255" y="3810000"/>
          <a:ext cx="8229600" cy="283464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>
                          <a:solidFill>
                            <a:srgbClr val="0D8619"/>
                          </a:solidFill>
                          <a:effectLst/>
                        </a:rPr>
                        <a:t>A.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Open Sans"/>
                        </a:rPr>
                        <a:t> An entity can have more than one </a:t>
                      </a:r>
                      <a:r>
                        <a:rPr lang="en-US" dirty="0" err="1">
                          <a:effectLst/>
                          <a:latin typeface="Open Sans"/>
                        </a:rPr>
                        <a:t>attrbute</a:t>
                      </a:r>
                      <a:endParaRPr lang="en-US" dirty="0">
                        <a:effectLst/>
                        <a:latin typeface="Open San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B.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An attribute of an entity can be composite.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 dirty="0">
                          <a:solidFill>
                            <a:srgbClr val="0D8619"/>
                          </a:solidFill>
                          <a:effectLst/>
                        </a:rPr>
                        <a:t>C.</a:t>
                      </a:r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effectLst/>
                          <a:latin typeface="Open Sans"/>
                        </a:rPr>
                        <a:t>In row of a relational table, an attribute have more than one value.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u="none" strike="noStrike">
                          <a:solidFill>
                            <a:srgbClr val="0D8619"/>
                          </a:solidFill>
                          <a:effectLst/>
                        </a:rPr>
                        <a:t>D.</a:t>
                      </a:r>
                      <a:endParaRPr lang="en-US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Open Sans"/>
                        </a:rPr>
                        <a:t>In row of a relational table, an attribute can have exactly one </a:t>
                      </a:r>
                      <a:r>
                        <a:rPr lang="en-US" dirty="0" err="1">
                          <a:effectLst/>
                          <a:latin typeface="Open Sans"/>
                        </a:rPr>
                        <a:t>vlaue</a:t>
                      </a:r>
                      <a:r>
                        <a:rPr lang="en-US" dirty="0">
                          <a:effectLst/>
                          <a:latin typeface="Open Sans"/>
                        </a:rPr>
                        <a:t> or a  NULL value.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80109" y="3237936"/>
            <a:ext cx="7720383" cy="3821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888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Open Sans"/>
                <a:cs typeface="Arial" pitchFamily="34" charset="0"/>
              </a:rPr>
              <a:t>4)Given the basic ER and relational model which of the following is incorrect?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75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PRACTICE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1)</a:t>
            </a:r>
            <a:r>
              <a:rPr lang="en-US" dirty="0"/>
              <a:t> </a:t>
            </a:r>
            <a:r>
              <a:rPr lang="en-US" sz="2100" dirty="0"/>
              <a:t>Let E1 and E2 be two entities in an ER diagram with simple single-valued attributes. R1 and R2 are two relationships between E1 and E2, where R1 is one-to-many and R2 is many-to-many. R1 and R2 do not have any attributes of their own. What is the minimum number of tables required to represent this situation in the relational model?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(a) 2    (b) 3    (c) 4    (d) 5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 err="1"/>
              <a:t>Ans</a:t>
            </a:r>
            <a:r>
              <a:rPr lang="en-US" sz="2100" dirty="0"/>
              <a:t>: option (b)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Explanation:</a:t>
            </a:r>
            <a:r>
              <a:rPr lang="en-US" sz="2100" dirty="0"/>
              <a:t/>
            </a:r>
            <a:br>
              <a:rPr lang="en-US" sz="2100" dirty="0"/>
            </a:br>
            <a:r>
              <a:rPr lang="en-US" sz="2100" dirty="0"/>
              <a:t>Strong entities E1 and E2 should be converted into tables. For R1, which is one to many relation, there is no need of a separate table. Modify the "many" side to include the primary key of "one" side as foreign key. For R2, which is many to many relation, we require a separate table by including the primary key of E1 and E2 as foreign keys. Hence we require a minimum of 3 tables.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779861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 fontAlgn="base">
              <a:buNone/>
            </a:pPr>
            <a:r>
              <a:rPr lang="en-US" dirty="0" smtClean="0"/>
              <a:t>2)Given </a:t>
            </a:r>
            <a:r>
              <a:rPr lang="en-US" dirty="0"/>
              <a:t>the basic ER and relational models, which of the following is INCORRECT?</a:t>
            </a:r>
          </a:p>
          <a:p>
            <a:pPr marL="0" indent="0" fontAlgn="base">
              <a:buNone/>
            </a:pPr>
            <a:r>
              <a:rPr lang="en-US" dirty="0"/>
              <a:t>(a) An attribute of an entity can have more than one value</a:t>
            </a:r>
          </a:p>
          <a:p>
            <a:pPr marL="0" indent="0" fontAlgn="base">
              <a:buNone/>
            </a:pPr>
            <a:r>
              <a:rPr lang="en-US" dirty="0"/>
              <a:t>(b) An attribute of an entity can be composite</a:t>
            </a:r>
          </a:p>
          <a:p>
            <a:pPr marL="0" indent="0" fontAlgn="base">
              <a:buNone/>
            </a:pPr>
            <a:r>
              <a:rPr lang="en-US" dirty="0"/>
              <a:t>(c) In a row of a relational table, an attribute can have more than one value</a:t>
            </a:r>
          </a:p>
          <a:p>
            <a:pPr marL="0" indent="0" fontAlgn="base">
              <a:buNone/>
            </a:pPr>
            <a:r>
              <a:rPr lang="en-US" dirty="0"/>
              <a:t>(d) In a row of a relational table, an attribute can have exactly one value or a NULL value</a:t>
            </a:r>
          </a:p>
          <a:p>
            <a:pPr marL="0" indent="0" fontAlgn="base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 fontAlgn="base">
              <a:buNone/>
            </a:pPr>
            <a:r>
              <a:rPr lang="en-US" dirty="0" err="1"/>
              <a:t>Ans</a:t>
            </a:r>
            <a:r>
              <a:rPr lang="en-US" dirty="0"/>
              <a:t>: option (c)</a:t>
            </a:r>
          </a:p>
          <a:p>
            <a:pPr marL="0" indent="0" fontAlgn="base">
              <a:buNone/>
            </a:pPr>
            <a:r>
              <a:rPr lang="en-US" dirty="0"/>
              <a:t>Explanation:</a:t>
            </a:r>
          </a:p>
          <a:p>
            <a:pPr marL="0" indent="0" fontAlgn="base">
              <a:buNone/>
            </a:pPr>
            <a:r>
              <a:rPr lang="en-US" dirty="0"/>
              <a:t>According to First Normal Form, an attribute cannot have multiple values.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65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20313" y="1600200"/>
            <a:ext cx="770337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490</Words>
  <Application>Microsoft Office PowerPoint</Application>
  <PresentationFormat>On-screen Show (4:3)</PresentationFormat>
  <Paragraphs>120</Paragraphs>
  <Slides>63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ENTIY IS…</vt:lpstr>
      <vt:lpstr>PowerPoint Presentation</vt:lpstr>
      <vt:lpstr>ATTTRIBUTE </vt:lpstr>
      <vt:lpstr>ATTTRIBUTE TYPES</vt:lpstr>
      <vt:lpstr>ATTTRIBUTE TYPES</vt:lpstr>
      <vt:lpstr>ATTRIBUTE REPRESENTATION</vt:lpstr>
      <vt:lpstr>RELATIONSHIPS</vt:lpstr>
      <vt:lpstr>PowerPoint Presentation</vt:lpstr>
      <vt:lpstr>PowerPoint Presentation</vt:lpstr>
      <vt:lpstr>PowerPoint Presentation</vt:lpstr>
      <vt:lpstr>RELATIONSHIP SETS</vt:lpstr>
      <vt:lpstr>E-R NOTATIONS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CARDINALITY CONSTRAINTS</vt:lpstr>
      <vt:lpstr>PowerPoint Presentation</vt:lpstr>
      <vt:lpstr>PowerPoint Presentation</vt:lpstr>
      <vt:lpstr>PowerPoint Presentation</vt:lpstr>
      <vt:lpstr>PowerPoint Presentation</vt:lpstr>
      <vt:lpstr>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EXTENDED E-R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AGGREGATION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E-R NOTATIONS</vt:lpstr>
      <vt:lpstr>DATA DICTONARY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DESAIGN ISSUES</vt:lpstr>
      <vt:lpstr>QUICK QUIZ</vt:lpstr>
      <vt:lpstr>PowerPoint Presentation</vt:lpstr>
      <vt:lpstr>PRACTICE QUESTION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SAGAR PADHIAR</dc:creator>
  <cp:lastModifiedBy>Administrator</cp:lastModifiedBy>
  <cp:revision>26</cp:revision>
  <dcterms:created xsi:type="dcterms:W3CDTF">2006-08-16T00:00:00Z</dcterms:created>
  <dcterms:modified xsi:type="dcterms:W3CDTF">2018-01-31T09:36:35Z</dcterms:modified>
</cp:coreProperties>
</file>